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67" r:id="rId3"/>
    <p:sldId id="271" r:id="rId4"/>
    <p:sldId id="272" r:id="rId5"/>
    <p:sldId id="273" r:id="rId6"/>
    <p:sldId id="257" r:id="rId7"/>
    <p:sldId id="269" r:id="rId8"/>
    <p:sldId id="270" r:id="rId9"/>
    <p:sldId id="258" r:id="rId10"/>
    <p:sldId id="259" r:id="rId11"/>
    <p:sldId id="260" r:id="rId12"/>
    <p:sldId id="261" r:id="rId13"/>
    <p:sldId id="262" r:id="rId14"/>
    <p:sldId id="263" r:id="rId15"/>
    <p:sldId id="264" r:id="rId16"/>
    <p:sldId id="265" r:id="rId17"/>
    <p:sldId id="266" r:id="rId18"/>
    <p:sldId id="268"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9" d="100"/>
          <a:sy n="69" d="100"/>
        </p:scale>
        <p:origin x="-79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AU"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dirty="0"/>
          </a:p>
        </p:txBody>
      </p:sp>
      <p:sp>
        <p:nvSpPr>
          <p:cNvPr id="4" name="Date Placeholder 3"/>
          <p:cNvSpPr>
            <a:spLocks noGrp="1"/>
          </p:cNvSpPr>
          <p:nvPr>
            <p:ph type="dt" sz="half" idx="10"/>
          </p:nvPr>
        </p:nvSpPr>
        <p:spPr bwMode="white"/>
        <p:txBody>
          <a:bodyPr/>
          <a:lstStyle/>
          <a:p>
            <a:fld id="{0D4D0232-5695-454F-A10E-064D8E2A88B1}" type="datetimeFigureOut">
              <a:rPr lang="en-US" smtClean="0"/>
              <a:t>5/13/2013</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4F9BE538-DA96-2F4D-8FFA-1DB0592610F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0D4D0232-5695-454F-A10E-064D8E2A88B1}" type="datetimeFigureOut">
              <a:rPr lang="en-US" smtClean="0"/>
              <a:t>5/13/2013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BE538-DA96-2F4D-8FFA-1DB0592610F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AU"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4" name="Date Placeholder 3"/>
          <p:cNvSpPr>
            <a:spLocks noGrp="1"/>
          </p:cNvSpPr>
          <p:nvPr>
            <p:ph type="dt" sz="half" idx="10"/>
          </p:nvPr>
        </p:nvSpPr>
        <p:spPr/>
        <p:txBody>
          <a:bodyPr/>
          <a:lstStyle/>
          <a:p>
            <a:fld id="{0D4D0232-5695-454F-A10E-064D8E2A88B1}" type="datetimeFigureOut">
              <a:rPr lang="en-US" smtClean="0"/>
              <a:t>5/13/2013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BE538-DA96-2F4D-8FFA-1DB0592610F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4" name="Date Placeholder 3"/>
          <p:cNvSpPr>
            <a:spLocks noGrp="1"/>
          </p:cNvSpPr>
          <p:nvPr>
            <p:ph type="dt" sz="half" idx="10"/>
          </p:nvPr>
        </p:nvSpPr>
        <p:spPr/>
        <p:txBody>
          <a:bodyPr/>
          <a:lstStyle/>
          <a:p>
            <a:fld id="{0D4D0232-5695-454F-A10E-064D8E2A88B1}" type="datetimeFigureOut">
              <a:rPr lang="en-US" smtClean="0"/>
              <a:t>5/13/2013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BE538-DA96-2F4D-8FFA-1DB0592610F5}" type="slidenum">
              <a:rPr lang="en-US" smtClean="0"/>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D4D0232-5695-454F-A10E-064D8E2A88B1}" type="datetimeFigureOut">
              <a:rPr lang="en-US" smtClean="0"/>
              <a:t>5/13/2013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BE538-DA96-2F4D-8FFA-1DB0592610F5}"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AU"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2" name="Title 1"/>
          <p:cNvSpPr>
            <a:spLocks noGrp="1"/>
          </p:cNvSpPr>
          <p:nvPr>
            <p:ph type="title"/>
          </p:nvPr>
        </p:nvSpPr>
        <p:spPr/>
        <p:txBody>
          <a:bodyPr/>
          <a:lstStyle/>
          <a:p>
            <a:r>
              <a:rPr lang="en-AU" smtClean="0"/>
              <a:t>Click to edit Master title style</a:t>
            </a:r>
            <a:endParaRPr lang="en-US"/>
          </a:p>
        </p:txBody>
      </p:sp>
      <p:sp>
        <p:nvSpPr>
          <p:cNvPr id="5" name="Date Placeholder 4"/>
          <p:cNvSpPr>
            <a:spLocks noGrp="1"/>
          </p:cNvSpPr>
          <p:nvPr>
            <p:ph type="dt" sz="half" idx="10"/>
          </p:nvPr>
        </p:nvSpPr>
        <p:spPr/>
        <p:txBody>
          <a:bodyPr/>
          <a:lstStyle/>
          <a:p>
            <a:fld id="{0D4D0232-5695-454F-A10E-064D8E2A88B1}" type="datetimeFigureOut">
              <a:rPr lang="en-US" smtClean="0"/>
              <a:t>5/13/2013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9BE538-DA96-2F4D-8FFA-1DB0592610F5}" type="slidenum">
              <a:rPr lang="en-US" smtClean="0"/>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7" name="Date Placeholder 6"/>
          <p:cNvSpPr>
            <a:spLocks noGrp="1"/>
          </p:cNvSpPr>
          <p:nvPr>
            <p:ph type="dt" sz="half" idx="10"/>
          </p:nvPr>
        </p:nvSpPr>
        <p:spPr/>
        <p:txBody>
          <a:bodyPr/>
          <a:lstStyle/>
          <a:p>
            <a:fld id="{0D4D0232-5695-454F-A10E-064D8E2A88B1}" type="datetimeFigureOut">
              <a:rPr lang="en-US" smtClean="0"/>
              <a:t>5/13/2013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9BE538-DA96-2F4D-8FFA-1DB0592610F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0D4D0232-5695-454F-A10E-064D8E2A88B1}" type="datetimeFigureOut">
              <a:rPr lang="en-US" smtClean="0"/>
              <a:t>5/13/2013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9BE538-DA96-2F4D-8FFA-1DB0592610F5}"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D4D0232-5695-454F-A10E-064D8E2A88B1}" type="datetimeFigureOut">
              <a:rPr lang="en-US" smtClean="0"/>
              <a:t>5/13/2013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9BE538-DA96-2F4D-8FFA-1DB0592610F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AU"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0D4D0232-5695-454F-A10E-064D8E2A88B1}" type="datetimeFigureOut">
              <a:rPr lang="en-US" smtClean="0"/>
              <a:t>5/13/2013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9BE538-DA96-2F4D-8FFA-1DB0592610F5}" type="slidenum">
              <a:rPr lang="en-US" smtClean="0"/>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AU"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Drag picture to placeholder or click icon to add</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0D4D0232-5695-454F-A10E-064D8E2A88B1}" type="datetimeFigureOut">
              <a:rPr lang="en-US" smtClean="0"/>
              <a:t>5/13/2013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9BE538-DA96-2F4D-8FFA-1DB0592610F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AU"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0D4D0232-5695-454F-A10E-064D8E2A88B1}" type="datetimeFigureOut">
              <a:rPr lang="en-US" smtClean="0"/>
              <a:t>5/13/2013</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4F9BE538-DA96-2F4D-8FFA-1DB0592610F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Film as text</a:t>
            </a:r>
            <a:endParaRPr lang="en-US" b="1" dirty="0"/>
          </a:p>
        </p:txBody>
      </p:sp>
      <p:sp>
        <p:nvSpPr>
          <p:cNvPr id="3" name="Subtitle 2"/>
          <p:cNvSpPr>
            <a:spLocks noGrp="1"/>
          </p:cNvSpPr>
          <p:nvPr>
            <p:ph type="subTitle" idx="1"/>
          </p:nvPr>
        </p:nvSpPr>
        <p:spPr/>
        <p:txBody>
          <a:bodyPr/>
          <a:lstStyle/>
          <a:p>
            <a:r>
              <a:rPr lang="en-US" b="1" dirty="0" smtClean="0"/>
              <a:t>Studying Films </a:t>
            </a:r>
            <a:r>
              <a:rPr lang="en-US" b="1" dirty="0" smtClean="0"/>
              <a:t>in the English Curriculum </a:t>
            </a:r>
            <a:endParaRPr lang="en-US" b="1" dirty="0"/>
          </a:p>
        </p:txBody>
      </p:sp>
    </p:spTree>
    <p:extLst>
      <p:ext uri="{BB962C8B-B14F-4D97-AF65-F5344CB8AC3E}">
        <p14:creationId xmlns:p14="http://schemas.microsoft.com/office/powerpoint/2010/main" val="20146836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332102"/>
            <a:ext cx="6400800" cy="1270810"/>
          </a:xfrm>
        </p:spPr>
        <p:txBody>
          <a:bodyPr>
            <a:noAutofit/>
          </a:bodyPr>
          <a:lstStyle/>
          <a:p>
            <a:r>
              <a:rPr lang="en-AU" sz="3200" dirty="0" smtClean="0"/>
              <a:t/>
            </a:r>
            <a:br>
              <a:rPr lang="en-AU" sz="3200" dirty="0" smtClean="0"/>
            </a:br>
            <a:r>
              <a:rPr lang="en-AU" sz="3200" dirty="0"/>
              <a:t/>
            </a:r>
            <a:br>
              <a:rPr lang="en-AU" sz="3200" dirty="0"/>
            </a:br>
            <a:r>
              <a:rPr lang="en-AU" sz="3200" dirty="0" smtClean="0"/>
              <a:t/>
            </a:r>
            <a:br>
              <a:rPr lang="en-AU" sz="3200" dirty="0" smtClean="0"/>
            </a:br>
            <a:r>
              <a:rPr lang="en-AU" sz="3200" dirty="0"/>
              <a:t/>
            </a:r>
            <a:br>
              <a:rPr lang="en-AU" sz="3200" dirty="0"/>
            </a:br>
            <a:r>
              <a:rPr lang="en-AU" sz="3200" dirty="0" smtClean="0"/>
              <a:t/>
            </a:r>
            <a:br>
              <a:rPr lang="en-AU" sz="3200" dirty="0" smtClean="0"/>
            </a:br>
            <a:r>
              <a:rPr lang="en-AU" sz="3200" dirty="0"/>
              <a:t/>
            </a:r>
            <a:br>
              <a:rPr lang="en-AU" sz="3200" dirty="0"/>
            </a:br>
            <a:r>
              <a:rPr lang="en-AU" sz="3200" dirty="0" smtClean="0"/>
              <a:t>Introduction </a:t>
            </a:r>
            <a:r>
              <a:rPr lang="en-AU" sz="3200" dirty="0"/>
              <a:t>to story </a:t>
            </a:r>
            <a:r>
              <a:rPr lang="en-AU" sz="3200" dirty="0" smtClean="0"/>
              <a:t>elements</a:t>
            </a:r>
            <a:br>
              <a:rPr lang="en-AU" sz="3200" dirty="0" smtClean="0"/>
            </a:br>
            <a:endParaRPr lang="en-US" sz="3200" dirty="0"/>
          </a:p>
        </p:txBody>
      </p:sp>
      <p:sp>
        <p:nvSpPr>
          <p:cNvPr id="3" name="Content Placeholder 2"/>
          <p:cNvSpPr>
            <a:spLocks noGrp="1"/>
          </p:cNvSpPr>
          <p:nvPr>
            <p:ph idx="1"/>
          </p:nvPr>
        </p:nvSpPr>
        <p:spPr>
          <a:xfrm>
            <a:off x="1371600" y="2245985"/>
            <a:ext cx="6400800" cy="3423191"/>
          </a:xfrm>
        </p:spPr>
        <p:txBody>
          <a:bodyPr>
            <a:normAutofit fontScale="77500" lnSpcReduction="20000"/>
          </a:bodyPr>
          <a:lstStyle/>
          <a:p>
            <a:pPr lvl="0" indent="0">
              <a:buNone/>
            </a:pPr>
            <a:r>
              <a:rPr lang="en-AU" i="1" dirty="0"/>
              <a:t>How elements of the story are </a:t>
            </a:r>
            <a:r>
              <a:rPr lang="en-AU" i="1" dirty="0" smtClean="0"/>
              <a:t>developed, delivered and interrupted?</a:t>
            </a:r>
            <a:r>
              <a:rPr lang="en-AU" dirty="0" smtClean="0"/>
              <a:t> </a:t>
            </a:r>
          </a:p>
          <a:p>
            <a:pPr lvl="0"/>
            <a:r>
              <a:rPr lang="en-AU" sz="2400" dirty="0" smtClean="0"/>
              <a:t>Cause </a:t>
            </a:r>
            <a:r>
              <a:rPr lang="en-AU" sz="2400" dirty="0"/>
              <a:t>&amp; Effect</a:t>
            </a:r>
          </a:p>
          <a:p>
            <a:pPr lvl="0"/>
            <a:r>
              <a:rPr lang="en-AU" sz="2400" dirty="0"/>
              <a:t>Setting</a:t>
            </a:r>
          </a:p>
          <a:p>
            <a:pPr lvl="0"/>
            <a:r>
              <a:rPr lang="en-AU" sz="2400" dirty="0"/>
              <a:t>Structuring of Time</a:t>
            </a:r>
          </a:p>
          <a:p>
            <a:pPr lvl="0"/>
            <a:r>
              <a:rPr lang="en-AU" sz="2400" dirty="0"/>
              <a:t>Narrative Possibilities</a:t>
            </a:r>
          </a:p>
          <a:p>
            <a:pPr lvl="0"/>
            <a:r>
              <a:rPr lang="en-AU" sz="2400" dirty="0"/>
              <a:t>Multiple Storylines (plots &amp; subplots)</a:t>
            </a:r>
          </a:p>
          <a:p>
            <a:pPr lvl="0"/>
            <a:r>
              <a:rPr lang="en-AU" sz="2400" dirty="0"/>
              <a:t>Character Establishment &amp; Development </a:t>
            </a:r>
            <a:endParaRPr lang="en-AU" sz="2400" dirty="0" smtClean="0"/>
          </a:p>
          <a:p>
            <a:pPr lvl="0"/>
            <a:r>
              <a:rPr lang="en-AU" sz="2400" dirty="0" smtClean="0"/>
              <a:t>Opening Sequences </a:t>
            </a:r>
            <a:endParaRPr lang="en-AU" sz="2400" dirty="0"/>
          </a:p>
          <a:p>
            <a:endParaRPr lang="en-US" dirty="0"/>
          </a:p>
        </p:txBody>
      </p:sp>
    </p:spTree>
    <p:extLst>
      <p:ext uri="{BB962C8B-B14F-4D97-AF65-F5344CB8AC3E}">
        <p14:creationId xmlns:p14="http://schemas.microsoft.com/office/powerpoint/2010/main" val="320149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FILM TEXT EXAMPLES</a:t>
            </a:r>
            <a:endParaRPr lang="en-US" dirty="0"/>
          </a:p>
        </p:txBody>
      </p:sp>
      <p:sp>
        <p:nvSpPr>
          <p:cNvPr id="3" name="Content Placeholder 2"/>
          <p:cNvSpPr>
            <a:spLocks noGrp="1"/>
          </p:cNvSpPr>
          <p:nvPr>
            <p:ph idx="1"/>
          </p:nvPr>
        </p:nvSpPr>
        <p:spPr/>
        <p:txBody>
          <a:bodyPr/>
          <a:lstStyle/>
          <a:p>
            <a:r>
              <a:rPr lang="en-AU" sz="2400" dirty="0"/>
              <a:t>Where the Wild Things Are – </a:t>
            </a:r>
            <a:r>
              <a:rPr lang="en-AU" sz="2400" dirty="0" err="1"/>
              <a:t>Jonze</a:t>
            </a:r>
            <a:endParaRPr lang="en-AU" sz="2400" dirty="0"/>
          </a:p>
          <a:p>
            <a:r>
              <a:rPr lang="en-AU" sz="2400" dirty="0"/>
              <a:t>Run Lola Run – </a:t>
            </a:r>
            <a:r>
              <a:rPr lang="en-AU" sz="2400" dirty="0" err="1" smtClean="0"/>
              <a:t>Tykwer</a:t>
            </a:r>
            <a:endParaRPr lang="en-AU" sz="2400" dirty="0"/>
          </a:p>
          <a:p>
            <a:r>
              <a:rPr lang="en-AU" sz="2400" dirty="0"/>
              <a:t>The Matrix – </a:t>
            </a:r>
            <a:r>
              <a:rPr lang="en-AU" sz="2400" dirty="0" err="1"/>
              <a:t>Warkowski</a:t>
            </a:r>
            <a:r>
              <a:rPr lang="en-AU" sz="2400" dirty="0"/>
              <a:t> Bros.</a:t>
            </a:r>
          </a:p>
          <a:p>
            <a:r>
              <a:rPr lang="en-AU" sz="2400" dirty="0"/>
              <a:t>The Good, The Bad, The Ugly – </a:t>
            </a:r>
            <a:r>
              <a:rPr lang="en-AU" sz="2400" dirty="0" smtClean="0"/>
              <a:t>Leone</a:t>
            </a:r>
          </a:p>
          <a:p>
            <a:endParaRPr lang="en-AU" dirty="0"/>
          </a:p>
          <a:p>
            <a:endParaRPr lang="en-US" dirty="0"/>
          </a:p>
        </p:txBody>
      </p:sp>
    </p:spTree>
    <p:extLst>
      <p:ext uri="{BB962C8B-B14F-4D97-AF65-F5344CB8AC3E}">
        <p14:creationId xmlns:p14="http://schemas.microsoft.com/office/powerpoint/2010/main" val="35761410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Narrative structure</a:t>
            </a:r>
            <a:endParaRPr lang="en-US" dirty="0"/>
          </a:p>
        </p:txBody>
      </p:sp>
      <p:sp>
        <p:nvSpPr>
          <p:cNvPr id="3" name="Content Placeholder 2"/>
          <p:cNvSpPr>
            <a:spLocks noGrp="1"/>
          </p:cNvSpPr>
          <p:nvPr>
            <p:ph idx="1"/>
          </p:nvPr>
        </p:nvSpPr>
        <p:spPr>
          <a:xfrm>
            <a:off x="1371600" y="2184027"/>
            <a:ext cx="6400800" cy="3454171"/>
          </a:xfrm>
        </p:spPr>
        <p:txBody>
          <a:bodyPr>
            <a:normAutofit lnSpcReduction="10000"/>
          </a:bodyPr>
          <a:lstStyle/>
          <a:p>
            <a:pPr indent="0">
              <a:buNone/>
            </a:pPr>
            <a:r>
              <a:rPr lang="en-AU" sz="2400" i="1" dirty="0"/>
              <a:t>In what order is the story told?</a:t>
            </a:r>
            <a:r>
              <a:rPr lang="en-AU" sz="2400" dirty="0"/>
              <a:t> </a:t>
            </a:r>
            <a:endParaRPr lang="en-AU" sz="2400" dirty="0" smtClean="0"/>
          </a:p>
          <a:p>
            <a:r>
              <a:rPr lang="en-AU" sz="2400" dirty="0" smtClean="0"/>
              <a:t>Analysis </a:t>
            </a:r>
            <a:r>
              <a:rPr lang="en-AU" sz="2400" dirty="0"/>
              <a:t>of narrative structure</a:t>
            </a:r>
            <a:r>
              <a:rPr lang="en-AU" sz="2400" dirty="0" smtClean="0"/>
              <a:t>:</a:t>
            </a:r>
            <a:endParaRPr lang="en-AU" sz="2400" dirty="0"/>
          </a:p>
          <a:p>
            <a:pPr lvl="1"/>
            <a:r>
              <a:rPr lang="en-AU" sz="2400" dirty="0"/>
              <a:t>P</a:t>
            </a:r>
            <a:r>
              <a:rPr lang="en-AU" sz="2400" dirty="0" smtClean="0"/>
              <a:t>lot Progressions</a:t>
            </a:r>
          </a:p>
          <a:p>
            <a:pPr lvl="1"/>
            <a:r>
              <a:rPr lang="en-AU" sz="2400" dirty="0" smtClean="0"/>
              <a:t>Linear</a:t>
            </a:r>
          </a:p>
          <a:p>
            <a:pPr lvl="1"/>
            <a:r>
              <a:rPr lang="en-AU" sz="2400" dirty="0"/>
              <a:t>N</a:t>
            </a:r>
            <a:r>
              <a:rPr lang="en-AU" sz="2400" dirty="0" smtClean="0"/>
              <a:t>on</a:t>
            </a:r>
            <a:r>
              <a:rPr lang="en-AU" sz="2400" dirty="0"/>
              <a:t>-</a:t>
            </a:r>
            <a:r>
              <a:rPr lang="en-AU" sz="2400" dirty="0" smtClean="0"/>
              <a:t>linear</a:t>
            </a:r>
          </a:p>
          <a:p>
            <a:pPr lvl="1"/>
            <a:r>
              <a:rPr lang="en-AU" sz="2400" dirty="0" smtClean="0"/>
              <a:t>Parallel</a:t>
            </a:r>
          </a:p>
          <a:p>
            <a:pPr lvl="1"/>
            <a:r>
              <a:rPr lang="en-AU" sz="2400" dirty="0" smtClean="0"/>
              <a:t>Flashback </a:t>
            </a:r>
          </a:p>
          <a:p>
            <a:pPr marL="514350" lvl="1" indent="0">
              <a:buNone/>
            </a:pPr>
            <a:endParaRPr lang="en-AU" dirty="0"/>
          </a:p>
        </p:txBody>
      </p:sp>
    </p:spTree>
    <p:extLst>
      <p:ext uri="{BB962C8B-B14F-4D97-AF65-F5344CB8AC3E}">
        <p14:creationId xmlns:p14="http://schemas.microsoft.com/office/powerpoint/2010/main" val="28530581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FILM TEXT Examples</a:t>
            </a:r>
            <a:endParaRPr lang="en-US" dirty="0"/>
          </a:p>
        </p:txBody>
      </p:sp>
      <p:sp>
        <p:nvSpPr>
          <p:cNvPr id="3" name="Content Placeholder 2"/>
          <p:cNvSpPr>
            <a:spLocks noGrp="1"/>
          </p:cNvSpPr>
          <p:nvPr>
            <p:ph idx="1"/>
          </p:nvPr>
        </p:nvSpPr>
        <p:spPr/>
        <p:txBody>
          <a:bodyPr>
            <a:normAutofit/>
          </a:bodyPr>
          <a:lstStyle/>
          <a:p>
            <a:r>
              <a:rPr lang="en-AU" sz="2400" dirty="0"/>
              <a:t>Run Lola Run </a:t>
            </a:r>
            <a:r>
              <a:rPr lang="en-AU" sz="2400" dirty="0" smtClean="0"/>
              <a:t>- </a:t>
            </a:r>
            <a:r>
              <a:rPr lang="en-AU" sz="2400" dirty="0" err="1"/>
              <a:t>Tykwer</a:t>
            </a:r>
            <a:endParaRPr lang="en-AU" sz="2400" dirty="0"/>
          </a:p>
          <a:p>
            <a:r>
              <a:rPr lang="en-AU" sz="2400" dirty="0"/>
              <a:t>Sliding </a:t>
            </a:r>
            <a:r>
              <a:rPr lang="en-AU" sz="2400" dirty="0" smtClean="0"/>
              <a:t>Doors - </a:t>
            </a:r>
            <a:r>
              <a:rPr lang="en-AU" sz="2400" dirty="0" err="1" smtClean="0"/>
              <a:t>Howitt</a:t>
            </a:r>
            <a:endParaRPr lang="en-AU" sz="2400" dirty="0"/>
          </a:p>
          <a:p>
            <a:r>
              <a:rPr lang="en-AU" sz="2400" dirty="0" smtClean="0"/>
              <a:t>Memento – Nolan</a:t>
            </a:r>
            <a:endParaRPr lang="en-AU" sz="2400" dirty="0"/>
          </a:p>
          <a:p>
            <a:r>
              <a:rPr lang="en-AU" sz="2400" dirty="0"/>
              <a:t>Donnie </a:t>
            </a:r>
            <a:r>
              <a:rPr lang="en-AU" sz="2400" dirty="0" err="1"/>
              <a:t>Darko</a:t>
            </a:r>
            <a:r>
              <a:rPr lang="en-AU" sz="2400" dirty="0"/>
              <a:t> </a:t>
            </a:r>
            <a:r>
              <a:rPr lang="en-AU" sz="2400" dirty="0" smtClean="0"/>
              <a:t>– Kelly</a:t>
            </a:r>
            <a:endParaRPr lang="en-US" sz="2400" dirty="0"/>
          </a:p>
        </p:txBody>
      </p:sp>
    </p:spTree>
    <p:extLst>
      <p:ext uri="{BB962C8B-B14F-4D97-AF65-F5344CB8AC3E}">
        <p14:creationId xmlns:p14="http://schemas.microsoft.com/office/powerpoint/2010/main" val="11744176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421446"/>
            <a:ext cx="6400800" cy="685800"/>
          </a:xfrm>
        </p:spPr>
        <p:txBody>
          <a:bodyPr>
            <a:normAutofit fontScale="90000"/>
          </a:bodyPr>
          <a:lstStyle/>
          <a:p>
            <a:r>
              <a:rPr lang="en-US" dirty="0" smtClean="0"/>
              <a:t>The role of the audience</a:t>
            </a:r>
            <a:endParaRPr lang="en-US" dirty="0"/>
          </a:p>
        </p:txBody>
      </p:sp>
      <p:sp>
        <p:nvSpPr>
          <p:cNvPr id="3" name="Content Placeholder 2"/>
          <p:cNvSpPr>
            <a:spLocks noGrp="1"/>
          </p:cNvSpPr>
          <p:nvPr>
            <p:ph idx="1"/>
          </p:nvPr>
        </p:nvSpPr>
        <p:spPr>
          <a:xfrm>
            <a:off x="1371600" y="2107246"/>
            <a:ext cx="6400800" cy="3379155"/>
          </a:xfrm>
        </p:spPr>
        <p:txBody>
          <a:bodyPr>
            <a:noAutofit/>
          </a:bodyPr>
          <a:lstStyle/>
          <a:p>
            <a:r>
              <a:rPr lang="en-AU" sz="2000" dirty="0"/>
              <a:t>D</a:t>
            </a:r>
            <a:r>
              <a:rPr lang="en-AU" sz="2000" dirty="0" smtClean="0"/>
              <a:t>iversity </a:t>
            </a:r>
            <a:r>
              <a:rPr lang="en-AU" sz="2000" dirty="0"/>
              <a:t>of </a:t>
            </a:r>
            <a:r>
              <a:rPr lang="en-AU" sz="2000" dirty="0" smtClean="0"/>
              <a:t>interpretation</a:t>
            </a:r>
            <a:endParaRPr lang="en-AU" sz="2000" dirty="0"/>
          </a:p>
          <a:p>
            <a:r>
              <a:rPr lang="en-AU" sz="2000" dirty="0"/>
              <a:t>How meaning is created via the </a:t>
            </a:r>
            <a:r>
              <a:rPr lang="en-AU" sz="2000" dirty="0" smtClean="0"/>
              <a:t>viewer’s background</a:t>
            </a:r>
          </a:p>
          <a:p>
            <a:pPr lvl="1"/>
            <a:r>
              <a:rPr lang="en-AU" sz="2000" dirty="0" smtClean="0"/>
              <a:t>Beliefs </a:t>
            </a:r>
          </a:p>
          <a:p>
            <a:pPr lvl="1"/>
            <a:r>
              <a:rPr lang="en-AU" sz="2000" dirty="0"/>
              <a:t>V</a:t>
            </a:r>
            <a:r>
              <a:rPr lang="en-AU" sz="2000" dirty="0" smtClean="0"/>
              <a:t>alues </a:t>
            </a:r>
          </a:p>
          <a:p>
            <a:pPr lvl="1"/>
            <a:r>
              <a:rPr lang="en-AU" sz="2000" dirty="0"/>
              <a:t>L</a:t>
            </a:r>
            <a:r>
              <a:rPr lang="en-AU" sz="2000" dirty="0" smtClean="0"/>
              <a:t>ikes &amp; Dislikes</a:t>
            </a:r>
          </a:p>
          <a:p>
            <a:pPr lvl="1"/>
            <a:r>
              <a:rPr lang="en-AU" sz="2000" dirty="0"/>
              <a:t>C</a:t>
            </a:r>
            <a:r>
              <a:rPr lang="en-AU" sz="2000" dirty="0" smtClean="0"/>
              <a:t>ultural backgrounds </a:t>
            </a:r>
          </a:p>
          <a:p>
            <a:pPr lvl="1"/>
            <a:r>
              <a:rPr lang="en-AU" sz="2000" dirty="0"/>
              <a:t>P</a:t>
            </a:r>
            <a:r>
              <a:rPr lang="en-AU" sz="2000" dirty="0" smtClean="0"/>
              <a:t>ersonal experiences</a:t>
            </a:r>
            <a:endParaRPr lang="en-AU" sz="2000" dirty="0"/>
          </a:p>
          <a:p>
            <a:r>
              <a:rPr lang="en-US" sz="2000" dirty="0" smtClean="0"/>
              <a:t>Viewing Context</a:t>
            </a:r>
            <a:endParaRPr lang="en-US" sz="2000" dirty="0"/>
          </a:p>
        </p:txBody>
      </p:sp>
    </p:spTree>
    <p:extLst>
      <p:ext uri="{BB962C8B-B14F-4D97-AF65-F5344CB8AC3E}">
        <p14:creationId xmlns:p14="http://schemas.microsoft.com/office/powerpoint/2010/main" val="27962330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context</a:t>
            </a:r>
            <a:endParaRPr lang="en-US" dirty="0"/>
          </a:p>
        </p:txBody>
      </p:sp>
      <p:sp>
        <p:nvSpPr>
          <p:cNvPr id="3" name="Content Placeholder 2"/>
          <p:cNvSpPr>
            <a:spLocks noGrp="1"/>
          </p:cNvSpPr>
          <p:nvPr>
            <p:ph idx="1"/>
          </p:nvPr>
        </p:nvSpPr>
        <p:spPr/>
        <p:txBody>
          <a:bodyPr>
            <a:normAutofit/>
          </a:bodyPr>
          <a:lstStyle/>
          <a:p>
            <a:r>
              <a:rPr lang="en-US" sz="2400" dirty="0" smtClean="0"/>
              <a:t>A film is a product of it’s time</a:t>
            </a:r>
          </a:p>
          <a:p>
            <a:r>
              <a:rPr lang="en-US" sz="2400" dirty="0" smtClean="0"/>
              <a:t>Influenced by social values of the day </a:t>
            </a:r>
          </a:p>
          <a:p>
            <a:r>
              <a:rPr lang="en-US" sz="2400" dirty="0" smtClean="0"/>
              <a:t>Historical events</a:t>
            </a:r>
          </a:p>
          <a:p>
            <a:r>
              <a:rPr lang="en-US" sz="2400" dirty="0" smtClean="0"/>
              <a:t> Political context</a:t>
            </a:r>
          </a:p>
          <a:p>
            <a:endParaRPr lang="en-US" dirty="0"/>
          </a:p>
        </p:txBody>
      </p:sp>
    </p:spTree>
    <p:extLst>
      <p:ext uri="{BB962C8B-B14F-4D97-AF65-F5344CB8AC3E}">
        <p14:creationId xmlns:p14="http://schemas.microsoft.com/office/powerpoint/2010/main" val="22729138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638300"/>
            <a:ext cx="6400800" cy="685800"/>
          </a:xfrm>
        </p:spPr>
        <p:txBody>
          <a:bodyPr>
            <a:normAutofit fontScale="90000"/>
          </a:bodyPr>
          <a:lstStyle/>
          <a:p>
            <a:r>
              <a:rPr lang="en-AU" dirty="0"/>
              <a:t>Film Style</a:t>
            </a:r>
            <a:br>
              <a:rPr lang="en-AU" dirty="0"/>
            </a:br>
            <a:endParaRPr lang="en-US" dirty="0"/>
          </a:p>
        </p:txBody>
      </p:sp>
      <p:sp>
        <p:nvSpPr>
          <p:cNvPr id="3" name="Content Placeholder 2"/>
          <p:cNvSpPr>
            <a:spLocks noGrp="1"/>
          </p:cNvSpPr>
          <p:nvPr>
            <p:ph idx="1"/>
          </p:nvPr>
        </p:nvSpPr>
        <p:spPr/>
        <p:txBody>
          <a:bodyPr>
            <a:normAutofit fontScale="92500" lnSpcReduction="20000"/>
          </a:bodyPr>
          <a:lstStyle/>
          <a:p>
            <a:r>
              <a:rPr lang="en-US" sz="2400" dirty="0" err="1" smtClean="0"/>
              <a:t>Intertextuality</a:t>
            </a:r>
            <a:r>
              <a:rPr lang="en-US" sz="2400" dirty="0" smtClean="0"/>
              <a:t> - intended or not</a:t>
            </a:r>
          </a:p>
          <a:p>
            <a:r>
              <a:rPr lang="en-US" sz="2400" dirty="0" smtClean="0"/>
              <a:t>Cinema Influences </a:t>
            </a:r>
          </a:p>
          <a:p>
            <a:r>
              <a:rPr lang="en-US" sz="2400" dirty="0" smtClean="0"/>
              <a:t>Genre </a:t>
            </a:r>
          </a:p>
          <a:p>
            <a:r>
              <a:rPr lang="en-US" sz="2400" dirty="0" smtClean="0"/>
              <a:t>Filmmakers – The rise </a:t>
            </a:r>
            <a:r>
              <a:rPr lang="en-US" sz="2400" dirty="0"/>
              <a:t>of the </a:t>
            </a:r>
            <a:r>
              <a:rPr lang="en-US" sz="2400" dirty="0" smtClean="0"/>
              <a:t>auteurs</a:t>
            </a:r>
          </a:p>
          <a:p>
            <a:r>
              <a:rPr lang="en-US" sz="2400" dirty="0" smtClean="0"/>
              <a:t>Cinematic Motifs </a:t>
            </a:r>
          </a:p>
          <a:p>
            <a:r>
              <a:rPr lang="en-US" sz="2400" dirty="0" smtClean="0"/>
              <a:t>Three-Act Structure</a:t>
            </a:r>
          </a:p>
          <a:p>
            <a:pPr indent="0">
              <a:buNone/>
            </a:pPr>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33478362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752600"/>
            <a:ext cx="6400800" cy="685800"/>
          </a:xfrm>
        </p:spPr>
        <p:txBody>
          <a:bodyPr>
            <a:normAutofit fontScale="90000"/>
          </a:bodyPr>
          <a:lstStyle/>
          <a:p>
            <a:r>
              <a:rPr lang="en-AU" dirty="0" smtClean="0"/>
              <a:t/>
            </a:r>
            <a:br>
              <a:rPr lang="en-AU" dirty="0" smtClean="0"/>
            </a:br>
            <a:r>
              <a:rPr lang="en-AU" dirty="0"/>
              <a:t/>
            </a:r>
            <a:br>
              <a:rPr lang="en-AU" dirty="0"/>
            </a:br>
            <a:r>
              <a:rPr lang="en-AU" dirty="0" smtClean="0"/>
              <a:t/>
            </a:r>
            <a:br>
              <a:rPr lang="en-AU" dirty="0" smtClean="0"/>
            </a:br>
            <a:r>
              <a:rPr lang="en-AU" dirty="0"/>
              <a:t/>
            </a:r>
            <a:br>
              <a:rPr lang="en-AU" dirty="0"/>
            </a:br>
            <a:r>
              <a:rPr lang="en-AU" dirty="0" smtClean="0"/>
              <a:t>Symbolism</a:t>
            </a:r>
            <a:r>
              <a:rPr lang="en-AU" dirty="0"/>
              <a:t/>
            </a:r>
            <a:br>
              <a:rPr lang="en-AU" dirty="0"/>
            </a:br>
            <a:endParaRPr lang="en-US" dirty="0"/>
          </a:p>
        </p:txBody>
      </p:sp>
      <p:sp>
        <p:nvSpPr>
          <p:cNvPr id="3" name="Content Placeholder 2"/>
          <p:cNvSpPr>
            <a:spLocks noGrp="1"/>
          </p:cNvSpPr>
          <p:nvPr>
            <p:ph idx="1"/>
          </p:nvPr>
        </p:nvSpPr>
        <p:spPr/>
        <p:txBody>
          <a:bodyPr/>
          <a:lstStyle/>
          <a:p>
            <a:r>
              <a:rPr lang="en-US" sz="2400" dirty="0" smtClean="0"/>
              <a:t>What is the filmmaker really trying to say? Finding meaning beneath the obvious.</a:t>
            </a:r>
          </a:p>
          <a:p>
            <a:r>
              <a:rPr lang="en-US" sz="2400" dirty="0" smtClean="0"/>
              <a:t>Representations </a:t>
            </a:r>
          </a:p>
          <a:p>
            <a:r>
              <a:rPr lang="en-US" sz="2400" dirty="0" smtClean="0"/>
              <a:t>Denotation/Connotation</a:t>
            </a:r>
          </a:p>
          <a:p>
            <a:endParaRPr lang="en-US" dirty="0" smtClean="0"/>
          </a:p>
          <a:p>
            <a:endParaRPr lang="en-US" dirty="0" smtClean="0"/>
          </a:p>
          <a:p>
            <a:endParaRPr lang="en-US" dirty="0"/>
          </a:p>
        </p:txBody>
      </p:sp>
    </p:spTree>
    <p:extLst>
      <p:ext uri="{BB962C8B-B14F-4D97-AF65-F5344CB8AC3E}">
        <p14:creationId xmlns:p14="http://schemas.microsoft.com/office/powerpoint/2010/main" val="5491592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pic>
        <p:nvPicPr>
          <p:cNvPr id="4" name="Content Placeholder 3" descr="Unknown.jpeg"/>
          <p:cNvPicPr>
            <a:picLocks noGrp="1" noChangeAspect="1"/>
          </p:cNvPicPr>
          <p:nvPr>
            <p:ph idx="1"/>
          </p:nvPr>
        </p:nvPicPr>
        <p:blipFill>
          <a:blip r:embed="rId2">
            <a:extLst>
              <a:ext uri="{28A0092B-C50C-407E-A947-70E740481C1C}">
                <a14:useLocalDpi xmlns:a14="http://schemas.microsoft.com/office/drawing/2010/main" val="0"/>
              </a:ext>
            </a:extLst>
          </a:blip>
          <a:srcRect t="14221" b="14221"/>
          <a:stretch>
            <a:fillRect/>
          </a:stretch>
        </p:blipFill>
        <p:spPr>
          <a:xfrm>
            <a:off x="1102274" y="2323434"/>
            <a:ext cx="6902454" cy="3286884"/>
          </a:xfrm>
          <a:prstGeom prst="rect">
            <a:avLst/>
          </a:prstGeom>
          <a:ln>
            <a:noFill/>
          </a:ln>
          <a:effectLst>
            <a:softEdge rad="112500"/>
          </a:effectLst>
        </p:spPr>
      </p:pic>
    </p:spTree>
    <p:extLst>
      <p:ext uri="{BB962C8B-B14F-4D97-AF65-F5344CB8AC3E}">
        <p14:creationId xmlns:p14="http://schemas.microsoft.com/office/powerpoint/2010/main" val="38562737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Study film?</a:t>
            </a:r>
            <a:endParaRPr lang="en-US" dirty="0"/>
          </a:p>
        </p:txBody>
      </p:sp>
      <p:sp>
        <p:nvSpPr>
          <p:cNvPr id="3" name="Content Placeholder 2"/>
          <p:cNvSpPr>
            <a:spLocks noGrp="1"/>
          </p:cNvSpPr>
          <p:nvPr>
            <p:ph idx="1"/>
          </p:nvPr>
        </p:nvSpPr>
        <p:spPr>
          <a:xfrm>
            <a:off x="1371600" y="2153048"/>
            <a:ext cx="6400800" cy="3655535"/>
          </a:xfrm>
        </p:spPr>
        <p:txBody>
          <a:bodyPr>
            <a:normAutofit fontScale="92500"/>
          </a:bodyPr>
          <a:lstStyle/>
          <a:p>
            <a:pPr algn="ctr"/>
            <a:r>
              <a:rPr lang="en-US" sz="2000" dirty="0"/>
              <a:t>Film is a complex text form. The reason for its complexity is that film includes aspects of spoken and visual text forms and can even sometimes include written text forms. It is important to learn each aspect of film </a:t>
            </a:r>
            <a:r>
              <a:rPr lang="en-US" sz="2000" dirty="0" smtClean="0"/>
              <a:t>before you can </a:t>
            </a:r>
            <a:r>
              <a:rPr lang="en-US" sz="2000" dirty="0" smtClean="0"/>
              <a:t>fully understand a text.</a:t>
            </a:r>
            <a:endParaRPr lang="en-US" sz="2000" dirty="0" smtClean="0"/>
          </a:p>
          <a:p>
            <a:pPr algn="ctr"/>
            <a:r>
              <a:rPr lang="en-US" sz="2000" dirty="0" smtClean="0"/>
              <a:t>It is imperative to view the film in the right conditions and only begin your deconstruction &amp; analyses after multiple viewings.</a:t>
            </a:r>
            <a:endParaRPr lang="en-US" sz="2000" dirty="0"/>
          </a:p>
          <a:p>
            <a:pPr algn="ctr"/>
            <a:r>
              <a:rPr lang="en-US" sz="2000" dirty="0" smtClean="0"/>
              <a:t>It is not </a:t>
            </a:r>
            <a:r>
              <a:rPr lang="en-US" sz="2000" u="sng" dirty="0" smtClean="0"/>
              <a:t>popcorn</a:t>
            </a:r>
            <a:r>
              <a:rPr lang="en-US" sz="2000" dirty="0" smtClean="0"/>
              <a:t> time!</a:t>
            </a:r>
          </a:p>
          <a:p>
            <a:pPr indent="0" algn="ctr">
              <a:buNone/>
            </a:pPr>
            <a:endParaRPr lang="en-US" sz="2000" dirty="0"/>
          </a:p>
        </p:txBody>
      </p:sp>
    </p:spTree>
    <p:extLst>
      <p:ext uri="{BB962C8B-B14F-4D97-AF65-F5344CB8AC3E}">
        <p14:creationId xmlns:p14="http://schemas.microsoft.com/office/powerpoint/2010/main" val="41038337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800" dirty="0" smtClean="0"/>
              <a:t>Film as text</a:t>
            </a:r>
            <a:endParaRPr lang="en-US" sz="2800" dirty="0"/>
          </a:p>
        </p:txBody>
      </p:sp>
      <p:sp>
        <p:nvSpPr>
          <p:cNvPr id="3" name="Content Placeholder 2"/>
          <p:cNvSpPr>
            <a:spLocks noGrp="1"/>
          </p:cNvSpPr>
          <p:nvPr>
            <p:ph idx="1"/>
          </p:nvPr>
        </p:nvSpPr>
        <p:spPr>
          <a:xfrm>
            <a:off x="1371600" y="2091090"/>
            <a:ext cx="6400800" cy="3686514"/>
          </a:xfrm>
        </p:spPr>
        <p:txBody>
          <a:bodyPr>
            <a:normAutofit fontScale="77500" lnSpcReduction="20000"/>
          </a:bodyPr>
          <a:lstStyle/>
          <a:p>
            <a:pPr indent="0">
              <a:buNone/>
            </a:pPr>
            <a:r>
              <a:rPr lang="en-AU" i="1" dirty="0"/>
              <a:t>How a film </a:t>
            </a:r>
            <a:r>
              <a:rPr lang="en-AU" i="1" dirty="0" smtClean="0"/>
              <a:t>is deconstructed for analysis:</a:t>
            </a:r>
            <a:endParaRPr lang="en-AU" dirty="0" smtClean="0"/>
          </a:p>
          <a:p>
            <a:pPr lvl="0"/>
            <a:r>
              <a:rPr lang="en-AU" sz="1900" b="1" dirty="0" smtClean="0"/>
              <a:t>Plot</a:t>
            </a:r>
          </a:p>
          <a:p>
            <a:pPr lvl="1"/>
            <a:r>
              <a:rPr lang="en-AU" sz="1900" dirty="0" err="1" smtClean="0"/>
              <a:t>Analyze</a:t>
            </a:r>
            <a:r>
              <a:rPr lang="en-AU" sz="1900" dirty="0" smtClean="0"/>
              <a:t> key moments/scenes in the film</a:t>
            </a:r>
          </a:p>
          <a:p>
            <a:pPr lvl="0"/>
            <a:r>
              <a:rPr lang="en-AU" sz="1900" b="1" dirty="0" smtClean="0"/>
              <a:t>Characters</a:t>
            </a:r>
            <a:endParaRPr lang="en-AU" sz="1900" b="1" dirty="0" smtClean="0"/>
          </a:p>
          <a:p>
            <a:pPr lvl="1"/>
            <a:r>
              <a:rPr lang="en-AU" sz="1900" dirty="0" smtClean="0"/>
              <a:t>Closely examine how characters are established and developed</a:t>
            </a:r>
            <a:endParaRPr lang="en-AU" sz="1900" dirty="0"/>
          </a:p>
          <a:p>
            <a:pPr lvl="0"/>
            <a:r>
              <a:rPr lang="en-AU" sz="1900" b="1" dirty="0" smtClean="0"/>
              <a:t>Setting</a:t>
            </a:r>
            <a:endParaRPr lang="en-AU" sz="1900" b="1" dirty="0" smtClean="0"/>
          </a:p>
          <a:p>
            <a:pPr lvl="1"/>
            <a:r>
              <a:rPr lang="en-AU" sz="1900" dirty="0" smtClean="0"/>
              <a:t>Focus on where the film is set (time and place) and how it impacts on the storyline.</a:t>
            </a:r>
            <a:endParaRPr lang="en-AU" sz="1900" dirty="0"/>
          </a:p>
          <a:p>
            <a:pPr lvl="0"/>
            <a:r>
              <a:rPr lang="en-AU" sz="1900" b="1" dirty="0" smtClean="0"/>
              <a:t>Themes</a:t>
            </a:r>
            <a:endParaRPr lang="en-AU" sz="1900" b="1" dirty="0" smtClean="0"/>
          </a:p>
          <a:p>
            <a:pPr lvl="1"/>
            <a:r>
              <a:rPr lang="en-AU" sz="1900" dirty="0" smtClean="0"/>
              <a:t>Note the underlying meaning and messages of the film. What is the directors intention?</a:t>
            </a:r>
            <a:endParaRPr lang="en-AU" sz="1900" dirty="0"/>
          </a:p>
          <a:p>
            <a:pPr lvl="0"/>
            <a:r>
              <a:rPr lang="en-AU" sz="1900" b="1" dirty="0" smtClean="0"/>
              <a:t>Social Values</a:t>
            </a:r>
            <a:endParaRPr lang="en-AU" sz="1900" b="1" dirty="0" smtClean="0"/>
          </a:p>
          <a:p>
            <a:pPr lvl="1"/>
            <a:r>
              <a:rPr lang="en-AU" sz="1900" dirty="0" smtClean="0"/>
              <a:t>How attitudes and ideas of a particular time and place presented</a:t>
            </a:r>
            <a:endParaRPr lang="en-AU" sz="1900" dirty="0" smtClean="0"/>
          </a:p>
          <a:p>
            <a:pPr lvl="0" indent="0">
              <a:buNone/>
            </a:pPr>
            <a:endParaRPr lang="en-AU" dirty="0" smtClean="0"/>
          </a:p>
        </p:txBody>
      </p:sp>
    </p:spTree>
    <p:extLst>
      <p:ext uri="{BB962C8B-B14F-4D97-AF65-F5344CB8AC3E}">
        <p14:creationId xmlns:p14="http://schemas.microsoft.com/office/powerpoint/2010/main" val="18523662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800" dirty="0" smtClean="0"/>
              <a:t>WE ALSO ‘READ’ Film</a:t>
            </a:r>
            <a:endParaRPr lang="en-US" sz="2800" dirty="0"/>
          </a:p>
        </p:txBody>
      </p:sp>
      <p:sp>
        <p:nvSpPr>
          <p:cNvPr id="3" name="Content Placeholder 2"/>
          <p:cNvSpPr>
            <a:spLocks noGrp="1"/>
          </p:cNvSpPr>
          <p:nvPr>
            <p:ph idx="1"/>
          </p:nvPr>
        </p:nvSpPr>
        <p:spPr>
          <a:xfrm>
            <a:off x="1371600" y="2091090"/>
            <a:ext cx="6400800" cy="3686514"/>
          </a:xfrm>
        </p:spPr>
        <p:txBody>
          <a:bodyPr>
            <a:normAutofit fontScale="62500" lnSpcReduction="20000"/>
          </a:bodyPr>
          <a:lstStyle/>
          <a:p>
            <a:pPr indent="0">
              <a:buNone/>
            </a:pPr>
            <a:r>
              <a:rPr lang="en-AU" i="1" dirty="0" smtClean="0"/>
              <a:t>Employing reading strategies to have a greater connection with the text:</a:t>
            </a:r>
            <a:endParaRPr lang="en-AU" dirty="0" smtClean="0"/>
          </a:p>
          <a:p>
            <a:pPr lvl="0"/>
            <a:r>
              <a:rPr lang="en-AU" sz="1900" b="1" dirty="0" smtClean="0"/>
              <a:t>Text to Self</a:t>
            </a:r>
          </a:p>
          <a:p>
            <a:pPr lvl="1"/>
            <a:r>
              <a:rPr lang="en-AU" sz="1900" dirty="0" smtClean="0"/>
              <a:t>Reflect on personal experiences and attitudes to shape your own interpretation of the film </a:t>
            </a:r>
          </a:p>
          <a:p>
            <a:pPr lvl="0"/>
            <a:r>
              <a:rPr lang="en-AU" sz="1900" b="1" dirty="0" smtClean="0"/>
              <a:t>Text to World</a:t>
            </a:r>
            <a:endParaRPr lang="en-AU" sz="1900" b="1" dirty="0" smtClean="0"/>
          </a:p>
          <a:p>
            <a:pPr lvl="1"/>
            <a:r>
              <a:rPr lang="en-AU" sz="1900" dirty="0" smtClean="0"/>
              <a:t>Films often reflect real world issues and events; perhaps you can think of a film that raised ideas based on reality (</a:t>
            </a:r>
            <a:r>
              <a:rPr lang="en-AU" sz="1900" dirty="0" err="1" smtClean="0"/>
              <a:t>sci</a:t>
            </a:r>
            <a:r>
              <a:rPr lang="en-AU" sz="1900" dirty="0" smtClean="0"/>
              <a:t> fi and horror, even though far removed from realism provide interesting social commentaries).</a:t>
            </a:r>
            <a:endParaRPr lang="en-AU" sz="1900" dirty="0"/>
          </a:p>
          <a:p>
            <a:pPr lvl="0"/>
            <a:r>
              <a:rPr lang="en-AU" sz="1900" b="1" dirty="0" smtClean="0"/>
              <a:t>Text to Text</a:t>
            </a:r>
            <a:endParaRPr lang="en-AU" sz="1900" b="1" dirty="0" smtClean="0"/>
          </a:p>
          <a:p>
            <a:pPr lvl="1"/>
            <a:r>
              <a:rPr lang="en-AU" sz="1900" dirty="0" smtClean="0"/>
              <a:t>Many films are adapted from written forms, such as memoirs and novels, including Hugo, others are merely inspired and similar stylistic signatures</a:t>
            </a:r>
            <a:endParaRPr lang="en-AU" sz="1900" dirty="0"/>
          </a:p>
          <a:p>
            <a:pPr lvl="0"/>
            <a:r>
              <a:rPr lang="en-AU" sz="1900" b="1" dirty="0" smtClean="0"/>
              <a:t>Questioning</a:t>
            </a:r>
            <a:endParaRPr lang="en-AU" sz="1900" b="1" dirty="0" smtClean="0"/>
          </a:p>
          <a:p>
            <a:pPr lvl="1"/>
            <a:r>
              <a:rPr lang="en-AU" sz="1900" dirty="0" smtClean="0"/>
              <a:t>Throughout a film clues are provided to give audience members an idea of the film’s direction, this known as foreshadowing.</a:t>
            </a:r>
            <a:endParaRPr lang="en-AU" sz="1900" dirty="0"/>
          </a:p>
          <a:p>
            <a:pPr lvl="0"/>
            <a:r>
              <a:rPr lang="en-AU" sz="1900" b="1" dirty="0" smtClean="0"/>
              <a:t>Inferring</a:t>
            </a:r>
            <a:endParaRPr lang="en-AU" sz="1900" b="1" dirty="0" smtClean="0"/>
          </a:p>
          <a:p>
            <a:pPr lvl="1"/>
            <a:r>
              <a:rPr lang="en-AU" sz="1900" dirty="0" smtClean="0"/>
              <a:t>Sometimes the viewer needs to draw their own conclusions about the film based on information provided by the filmmakers</a:t>
            </a:r>
            <a:endParaRPr lang="en-AU" sz="1900" dirty="0" smtClean="0"/>
          </a:p>
          <a:p>
            <a:pPr lvl="0" indent="0">
              <a:buNone/>
            </a:pPr>
            <a:endParaRPr lang="en-AU" dirty="0" smtClean="0"/>
          </a:p>
        </p:txBody>
      </p:sp>
    </p:spTree>
    <p:extLst>
      <p:ext uri="{BB962C8B-B14F-4D97-AF65-F5344CB8AC3E}">
        <p14:creationId xmlns:p14="http://schemas.microsoft.com/office/powerpoint/2010/main" val="42462604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800" dirty="0" smtClean="0"/>
              <a:t>The role of the audience</a:t>
            </a:r>
            <a:endParaRPr lang="en-US" sz="2800" dirty="0"/>
          </a:p>
        </p:txBody>
      </p:sp>
      <p:sp>
        <p:nvSpPr>
          <p:cNvPr id="3" name="Content Placeholder 2"/>
          <p:cNvSpPr>
            <a:spLocks noGrp="1"/>
          </p:cNvSpPr>
          <p:nvPr>
            <p:ph idx="1"/>
          </p:nvPr>
        </p:nvSpPr>
        <p:spPr>
          <a:xfrm>
            <a:off x="1371600" y="2091090"/>
            <a:ext cx="6400800" cy="3686514"/>
          </a:xfrm>
        </p:spPr>
        <p:txBody>
          <a:bodyPr>
            <a:normAutofit/>
          </a:bodyPr>
          <a:lstStyle/>
          <a:p>
            <a:pPr lvl="0"/>
            <a:r>
              <a:rPr lang="en-AU" sz="1900" b="1" dirty="0" smtClean="0"/>
              <a:t>Audience</a:t>
            </a:r>
          </a:p>
          <a:p>
            <a:pPr lvl="1"/>
            <a:r>
              <a:rPr lang="en-AU" sz="1900" dirty="0" smtClean="0"/>
              <a:t>It is your job to make sense of the film based on your own prior knowledge, beliefs and active engagement.</a:t>
            </a:r>
          </a:p>
          <a:p>
            <a:pPr lvl="0"/>
            <a:r>
              <a:rPr lang="en-AU" sz="1900" b="1" dirty="0" smtClean="0"/>
              <a:t>Story Elements</a:t>
            </a:r>
            <a:endParaRPr lang="en-AU" sz="1900" b="1" dirty="0" smtClean="0"/>
          </a:p>
          <a:p>
            <a:pPr lvl="0"/>
            <a:r>
              <a:rPr lang="en-AU" sz="1900" b="1" dirty="0" smtClean="0"/>
              <a:t>Production Elements</a:t>
            </a:r>
            <a:endParaRPr lang="en-AU" sz="1900" b="1" dirty="0" smtClean="0"/>
          </a:p>
          <a:p>
            <a:pPr lvl="0"/>
            <a:r>
              <a:rPr lang="en-AU" sz="1900" b="1" dirty="0" smtClean="0"/>
              <a:t>Genre</a:t>
            </a:r>
            <a:endParaRPr lang="en-AU" sz="1900" b="1" dirty="0" smtClean="0"/>
          </a:p>
          <a:p>
            <a:pPr lvl="0"/>
            <a:r>
              <a:rPr lang="en-AU" sz="1900" b="1" dirty="0" smtClean="0"/>
              <a:t>Adaptation</a:t>
            </a:r>
          </a:p>
          <a:p>
            <a:pPr lvl="0"/>
            <a:r>
              <a:rPr lang="en-AU" sz="1900" b="1" dirty="0" smtClean="0"/>
              <a:t>Viewing Context</a:t>
            </a:r>
            <a:endParaRPr lang="en-AU" sz="1900" b="1" dirty="0" smtClean="0"/>
          </a:p>
          <a:p>
            <a:pPr lvl="0" indent="0">
              <a:buNone/>
            </a:pPr>
            <a:endParaRPr lang="en-AU" dirty="0" smtClean="0"/>
          </a:p>
        </p:txBody>
      </p:sp>
    </p:spTree>
    <p:extLst>
      <p:ext uri="{BB962C8B-B14F-4D97-AF65-F5344CB8AC3E}">
        <p14:creationId xmlns:p14="http://schemas.microsoft.com/office/powerpoint/2010/main" val="28616991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800" dirty="0"/>
              <a:t>Introduction to film techniques </a:t>
            </a:r>
            <a:endParaRPr lang="en-US" sz="2800" dirty="0"/>
          </a:p>
        </p:txBody>
      </p:sp>
      <p:sp>
        <p:nvSpPr>
          <p:cNvPr id="3" name="Content Placeholder 2"/>
          <p:cNvSpPr>
            <a:spLocks noGrp="1"/>
          </p:cNvSpPr>
          <p:nvPr>
            <p:ph idx="1"/>
          </p:nvPr>
        </p:nvSpPr>
        <p:spPr>
          <a:xfrm>
            <a:off x="1371600" y="2091090"/>
            <a:ext cx="6400800" cy="3686514"/>
          </a:xfrm>
        </p:spPr>
        <p:txBody>
          <a:bodyPr>
            <a:normAutofit fontScale="85000" lnSpcReduction="20000"/>
          </a:bodyPr>
          <a:lstStyle/>
          <a:p>
            <a:pPr indent="0">
              <a:buNone/>
            </a:pPr>
            <a:r>
              <a:rPr lang="en-AU" i="1" dirty="0"/>
              <a:t>How a film is constructed for greater meaning? </a:t>
            </a:r>
            <a:endParaRPr lang="en-AU" dirty="0" smtClean="0"/>
          </a:p>
          <a:p>
            <a:pPr lvl="0"/>
            <a:r>
              <a:rPr lang="en-AU" sz="1900" b="1" dirty="0" smtClean="0"/>
              <a:t>Camera</a:t>
            </a:r>
          </a:p>
          <a:p>
            <a:pPr lvl="1"/>
            <a:r>
              <a:rPr lang="en-AU" sz="1900" dirty="0" smtClean="0"/>
              <a:t>Shot Types, Angles &amp; Movement</a:t>
            </a:r>
            <a:endParaRPr lang="en-AU" sz="1900" dirty="0"/>
          </a:p>
          <a:p>
            <a:pPr lvl="0"/>
            <a:r>
              <a:rPr lang="en-AU" sz="1900" b="1" dirty="0" smtClean="0"/>
              <a:t>Editing</a:t>
            </a:r>
          </a:p>
          <a:p>
            <a:pPr lvl="1"/>
            <a:r>
              <a:rPr lang="en-AU" sz="1900" dirty="0" smtClean="0"/>
              <a:t>Invisible Editing, Pacing, Tone &amp; Rhythm, Ellipsis of Time, Juxtaposition, Montage  </a:t>
            </a:r>
            <a:endParaRPr lang="en-AU" sz="1900" dirty="0"/>
          </a:p>
          <a:p>
            <a:pPr lvl="0"/>
            <a:r>
              <a:rPr lang="en-AU" sz="1900" b="1" dirty="0" err="1" smtClean="0"/>
              <a:t>Mise</a:t>
            </a:r>
            <a:r>
              <a:rPr lang="en-AU" sz="1900" b="1" dirty="0"/>
              <a:t>-</a:t>
            </a:r>
            <a:r>
              <a:rPr lang="en-AU" sz="1900" b="1" dirty="0" smtClean="0"/>
              <a:t>en-scene</a:t>
            </a:r>
          </a:p>
          <a:p>
            <a:pPr lvl="1"/>
            <a:r>
              <a:rPr lang="en-AU" sz="1900" dirty="0" smtClean="0"/>
              <a:t>What’s in the scene </a:t>
            </a:r>
            <a:endParaRPr lang="en-AU" sz="1900" dirty="0"/>
          </a:p>
          <a:p>
            <a:pPr lvl="0"/>
            <a:r>
              <a:rPr lang="en-AU" sz="1900" b="1" dirty="0"/>
              <a:t>Sound &amp; </a:t>
            </a:r>
            <a:r>
              <a:rPr lang="en-AU" sz="1900" b="1" dirty="0" smtClean="0"/>
              <a:t>Music</a:t>
            </a:r>
          </a:p>
          <a:p>
            <a:pPr lvl="1"/>
            <a:r>
              <a:rPr lang="en-AU" sz="1900" dirty="0"/>
              <a:t>D</a:t>
            </a:r>
            <a:r>
              <a:rPr lang="en-AU" sz="1900" dirty="0" smtClean="0"/>
              <a:t>iegetic &amp; Non-diegetic </a:t>
            </a:r>
            <a:endParaRPr lang="en-AU" sz="1900" dirty="0"/>
          </a:p>
          <a:p>
            <a:pPr lvl="0"/>
            <a:r>
              <a:rPr lang="en-AU" sz="1900" b="1" dirty="0" smtClean="0"/>
              <a:t>Lighting</a:t>
            </a:r>
          </a:p>
          <a:p>
            <a:pPr lvl="1"/>
            <a:r>
              <a:rPr lang="en-AU" sz="1900" dirty="0" smtClean="0"/>
              <a:t>High &amp; Low Key Lighting</a:t>
            </a:r>
          </a:p>
          <a:p>
            <a:pPr lvl="0" indent="0">
              <a:buNone/>
            </a:pPr>
            <a:endParaRPr lang="en-AU" dirty="0" smtClean="0"/>
          </a:p>
        </p:txBody>
      </p:sp>
    </p:spTree>
    <p:extLst>
      <p:ext uri="{BB962C8B-B14F-4D97-AF65-F5344CB8AC3E}">
        <p14:creationId xmlns:p14="http://schemas.microsoft.com/office/powerpoint/2010/main" val="22811799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741156"/>
            <a:ext cx="6400800" cy="685800"/>
          </a:xfrm>
        </p:spPr>
        <p:txBody>
          <a:bodyPr>
            <a:normAutofit fontScale="90000"/>
          </a:bodyPr>
          <a:lstStyle/>
          <a:p>
            <a:r>
              <a:rPr lang="en-US" dirty="0"/>
              <a:t>SHOT SIZES &amp; ANGLES</a:t>
            </a:r>
            <a:r>
              <a:rPr lang="en-AU" dirty="0"/>
              <a:t/>
            </a:r>
            <a:br>
              <a:rPr lang="en-AU" dirty="0"/>
            </a:br>
            <a:endParaRPr lang="en-US" dirty="0"/>
          </a:p>
        </p:txBody>
      </p:sp>
      <p:sp>
        <p:nvSpPr>
          <p:cNvPr id="3" name="Content Placeholder 2"/>
          <p:cNvSpPr>
            <a:spLocks noGrp="1"/>
          </p:cNvSpPr>
          <p:nvPr>
            <p:ph idx="1"/>
          </p:nvPr>
        </p:nvSpPr>
        <p:spPr>
          <a:xfrm>
            <a:off x="1371600" y="2438400"/>
            <a:ext cx="6400800" cy="3199798"/>
          </a:xfrm>
        </p:spPr>
        <p:txBody>
          <a:bodyPr>
            <a:normAutofit fontScale="92500" lnSpcReduction="20000"/>
          </a:bodyPr>
          <a:lstStyle/>
          <a:p>
            <a:pPr indent="0">
              <a:buNone/>
            </a:pPr>
            <a:r>
              <a:rPr lang="en-US" b="1" dirty="0"/>
              <a:t>Types  of shots:</a:t>
            </a:r>
            <a:r>
              <a:rPr lang="en-US" dirty="0"/>
              <a:t> The followings are types of shots commonly used in  film, video, and animation. </a:t>
            </a:r>
            <a:endParaRPr lang="en-US" dirty="0" smtClean="0"/>
          </a:p>
          <a:p>
            <a:r>
              <a:rPr lang="en-US" dirty="0" smtClean="0"/>
              <a:t>Extreme </a:t>
            </a:r>
            <a:r>
              <a:rPr lang="en-US" dirty="0"/>
              <a:t>Close Up (ECU)</a:t>
            </a:r>
            <a:endParaRPr lang="en-AU" dirty="0"/>
          </a:p>
          <a:p>
            <a:r>
              <a:rPr lang="en-US" dirty="0"/>
              <a:t>Close Up (CU)</a:t>
            </a:r>
            <a:endParaRPr lang="en-AU" dirty="0"/>
          </a:p>
          <a:p>
            <a:r>
              <a:rPr lang="en-US" dirty="0"/>
              <a:t>Medium Close Up (MCU)</a:t>
            </a:r>
            <a:endParaRPr lang="en-AU" dirty="0"/>
          </a:p>
          <a:p>
            <a:r>
              <a:rPr lang="en-US" dirty="0"/>
              <a:t>Medium (</a:t>
            </a:r>
            <a:r>
              <a:rPr lang="en-US" dirty="0" smtClean="0"/>
              <a:t>MS)</a:t>
            </a:r>
            <a:endParaRPr lang="en-AU" dirty="0"/>
          </a:p>
          <a:p>
            <a:r>
              <a:rPr lang="en-US" dirty="0"/>
              <a:t>Wide (</a:t>
            </a:r>
            <a:r>
              <a:rPr lang="en-US" dirty="0" smtClean="0"/>
              <a:t>WS)</a:t>
            </a:r>
            <a:endParaRPr lang="en-AU" dirty="0"/>
          </a:p>
          <a:p>
            <a:r>
              <a:rPr lang="en-US" dirty="0"/>
              <a:t>Extreme Long (</a:t>
            </a:r>
            <a:r>
              <a:rPr lang="en-US" dirty="0" smtClean="0"/>
              <a:t>ELS)</a:t>
            </a:r>
            <a:endParaRPr lang="en-AU" dirty="0"/>
          </a:p>
        </p:txBody>
      </p:sp>
    </p:spTree>
    <p:extLst>
      <p:ext uri="{BB962C8B-B14F-4D97-AF65-F5344CB8AC3E}">
        <p14:creationId xmlns:p14="http://schemas.microsoft.com/office/powerpoint/2010/main" val="13004295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Camera Movement </a:t>
            </a:r>
            <a:endParaRPr lang="en-US" dirty="0"/>
          </a:p>
        </p:txBody>
      </p:sp>
      <p:sp>
        <p:nvSpPr>
          <p:cNvPr id="3" name="Content Placeholder 2"/>
          <p:cNvSpPr>
            <a:spLocks noGrp="1"/>
          </p:cNvSpPr>
          <p:nvPr>
            <p:ph idx="1"/>
          </p:nvPr>
        </p:nvSpPr>
        <p:spPr/>
        <p:txBody>
          <a:bodyPr>
            <a:normAutofit fontScale="92500" lnSpcReduction="10000"/>
          </a:bodyPr>
          <a:lstStyle/>
          <a:p>
            <a:pPr indent="0">
              <a:buNone/>
            </a:pPr>
            <a:r>
              <a:rPr lang="en-US" dirty="0" smtClean="0"/>
              <a:t>The main types of camera movements that are used in film are:</a:t>
            </a:r>
          </a:p>
          <a:p>
            <a:r>
              <a:rPr lang="en-US" dirty="0" smtClean="0"/>
              <a:t>Panning</a:t>
            </a:r>
          </a:p>
          <a:p>
            <a:r>
              <a:rPr lang="en-US" dirty="0" smtClean="0"/>
              <a:t>Tilting </a:t>
            </a:r>
          </a:p>
          <a:p>
            <a:r>
              <a:rPr lang="en-US" dirty="0" smtClean="0"/>
              <a:t>Crane </a:t>
            </a:r>
          </a:p>
          <a:p>
            <a:r>
              <a:rPr lang="en-US" dirty="0" smtClean="0"/>
              <a:t>Tracking </a:t>
            </a:r>
          </a:p>
          <a:p>
            <a:r>
              <a:rPr lang="en-US" dirty="0" smtClean="0"/>
              <a:t>Zooming </a:t>
            </a:r>
          </a:p>
          <a:p>
            <a:r>
              <a:rPr lang="en-US" dirty="0" smtClean="0"/>
              <a:t>Handheld &amp; </a:t>
            </a:r>
            <a:r>
              <a:rPr lang="en-US" dirty="0" err="1" smtClean="0"/>
              <a:t>Steadi</a:t>
            </a:r>
            <a:r>
              <a:rPr lang="en-US" dirty="0"/>
              <a:t>-</a:t>
            </a:r>
            <a:r>
              <a:rPr lang="en-US" dirty="0" smtClean="0"/>
              <a:t>Cam</a:t>
            </a:r>
            <a:endParaRPr lang="en-US" dirty="0"/>
          </a:p>
        </p:txBody>
      </p:sp>
    </p:spTree>
    <p:extLst>
      <p:ext uri="{BB962C8B-B14F-4D97-AF65-F5344CB8AC3E}">
        <p14:creationId xmlns:p14="http://schemas.microsoft.com/office/powerpoint/2010/main" val="30935535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Film </a:t>
            </a:r>
            <a:r>
              <a:rPr lang="en-US" dirty="0" err="1" smtClean="0"/>
              <a:t>TexT</a:t>
            </a:r>
            <a:r>
              <a:rPr lang="en-US" dirty="0" smtClean="0"/>
              <a:t> Examples</a:t>
            </a:r>
            <a:endParaRPr lang="en-US" dirty="0"/>
          </a:p>
        </p:txBody>
      </p:sp>
      <p:sp>
        <p:nvSpPr>
          <p:cNvPr id="3" name="Content Placeholder 2"/>
          <p:cNvSpPr>
            <a:spLocks noGrp="1"/>
          </p:cNvSpPr>
          <p:nvPr>
            <p:ph idx="1"/>
          </p:nvPr>
        </p:nvSpPr>
        <p:spPr>
          <a:xfrm>
            <a:off x="1371600" y="2168537"/>
            <a:ext cx="6400800" cy="3578087"/>
          </a:xfrm>
        </p:spPr>
        <p:txBody>
          <a:bodyPr>
            <a:noAutofit/>
          </a:bodyPr>
          <a:lstStyle/>
          <a:p>
            <a:r>
              <a:rPr lang="en-AU" sz="2000" dirty="0"/>
              <a:t>Psycho - Hitchcock</a:t>
            </a:r>
          </a:p>
          <a:p>
            <a:r>
              <a:rPr lang="en-AU" sz="2000" dirty="0"/>
              <a:t>Raising Arizona – Coen Bros.</a:t>
            </a:r>
          </a:p>
          <a:p>
            <a:r>
              <a:rPr lang="en-AU" sz="2000" dirty="0" err="1"/>
              <a:t>Gattaca</a:t>
            </a:r>
            <a:r>
              <a:rPr lang="en-AU" sz="2000" dirty="0"/>
              <a:t> – </a:t>
            </a:r>
            <a:r>
              <a:rPr lang="en-AU" sz="2000" dirty="0" err="1"/>
              <a:t>Niccol</a:t>
            </a:r>
            <a:endParaRPr lang="en-AU" sz="2000" dirty="0"/>
          </a:p>
          <a:p>
            <a:r>
              <a:rPr lang="en-AU" sz="2000" dirty="0"/>
              <a:t>The Third Man – Wells</a:t>
            </a:r>
          </a:p>
          <a:p>
            <a:r>
              <a:rPr lang="en-AU" sz="2000" dirty="0"/>
              <a:t>Panic Room – Fincher</a:t>
            </a:r>
          </a:p>
          <a:p>
            <a:r>
              <a:rPr lang="en-AU" sz="2000" dirty="0"/>
              <a:t>Inception - Nolan </a:t>
            </a:r>
            <a:endParaRPr lang="en-US" sz="2000" dirty="0"/>
          </a:p>
        </p:txBody>
      </p:sp>
    </p:spTree>
    <p:extLst>
      <p:ext uri="{BB962C8B-B14F-4D97-AF65-F5344CB8AC3E}">
        <p14:creationId xmlns:p14="http://schemas.microsoft.com/office/powerpoint/2010/main" val="219964039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Couture.thmx</Template>
  <TotalTime>5949</TotalTime>
  <Words>704</Words>
  <Application>Microsoft Office PowerPoint</Application>
  <PresentationFormat>On-screen Show (4:3)</PresentationFormat>
  <Paragraphs>129</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Couture</vt:lpstr>
      <vt:lpstr>Film as text</vt:lpstr>
      <vt:lpstr>Why Study film?</vt:lpstr>
      <vt:lpstr>Film as text</vt:lpstr>
      <vt:lpstr>WE ALSO ‘READ’ Film</vt:lpstr>
      <vt:lpstr>The role of the audience</vt:lpstr>
      <vt:lpstr>Introduction to film techniques </vt:lpstr>
      <vt:lpstr>SHOT SIZES &amp; ANGLES </vt:lpstr>
      <vt:lpstr>Camera Movement </vt:lpstr>
      <vt:lpstr>Film TexT Examples</vt:lpstr>
      <vt:lpstr>      Introduction to story elements </vt:lpstr>
      <vt:lpstr>FILM TEXT EXAMPLES</vt:lpstr>
      <vt:lpstr>Narrative structure</vt:lpstr>
      <vt:lpstr>FILM TEXT Examples</vt:lpstr>
      <vt:lpstr>The role of the audience</vt:lpstr>
      <vt:lpstr>Social context</vt:lpstr>
      <vt:lpstr>Film Style </vt:lpstr>
      <vt:lpstr>    Symbolism </vt:lpstr>
      <vt:lpstr>The 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Film as text</dc:title>
  <dc:creator>Anthony Cotton</dc:creator>
  <cp:lastModifiedBy>LEUNIG, Chris(LEU)</cp:lastModifiedBy>
  <cp:revision>24</cp:revision>
  <dcterms:created xsi:type="dcterms:W3CDTF">2012-09-10T05:56:19Z</dcterms:created>
  <dcterms:modified xsi:type="dcterms:W3CDTF">2013-05-17T00:39:14Z</dcterms:modified>
</cp:coreProperties>
</file>